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Default Extension="gif" ContentType="image/gif"/>
  <Default Extension="doc" ContentType="application/msword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57" r:id="rId5"/>
    <p:sldId id="260" r:id="rId6"/>
    <p:sldId id="261" r:id="rId7"/>
    <p:sldId id="262" r:id="rId8"/>
    <p:sldId id="265" r:id="rId9"/>
    <p:sldId id="264" r:id="rId10"/>
    <p:sldId id="263" r:id="rId1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kiosk/>
    <p:sldAll/>
    <p:penClr>
      <a:srgbClr val="FF0000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108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DFA2B4-AF34-4895-B2DF-9AEB06E68596}" type="datetimeFigureOut">
              <a:rPr lang="en-US" smtClean="0"/>
              <a:pPr/>
              <a:t>5/24/2010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571DCF-162F-476A-83D4-24042C6DEE3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DFA2B4-AF34-4895-B2DF-9AEB06E68596}" type="datetimeFigureOut">
              <a:rPr lang="en-US" smtClean="0"/>
              <a:pPr/>
              <a:t>5/24/2010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571DCF-162F-476A-83D4-24042C6DEE3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DFA2B4-AF34-4895-B2DF-9AEB06E68596}" type="datetimeFigureOut">
              <a:rPr lang="en-US" smtClean="0"/>
              <a:pPr/>
              <a:t>5/24/2010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571DCF-162F-476A-83D4-24042C6DEE3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DFA2B4-AF34-4895-B2DF-9AEB06E68596}" type="datetimeFigureOut">
              <a:rPr lang="en-US" smtClean="0"/>
              <a:pPr/>
              <a:t>5/24/2010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571DCF-162F-476A-83D4-24042C6DEE3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DFA2B4-AF34-4895-B2DF-9AEB06E68596}" type="datetimeFigureOut">
              <a:rPr lang="en-US" smtClean="0"/>
              <a:pPr/>
              <a:t>5/24/2010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571DCF-162F-476A-83D4-24042C6DEE3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DFA2B4-AF34-4895-B2DF-9AEB06E68596}" type="datetimeFigureOut">
              <a:rPr lang="en-US" smtClean="0"/>
              <a:pPr/>
              <a:t>5/24/2010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571DCF-162F-476A-83D4-24042C6DEE3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DFA2B4-AF34-4895-B2DF-9AEB06E68596}" type="datetimeFigureOut">
              <a:rPr lang="en-US" smtClean="0"/>
              <a:pPr/>
              <a:t>5/24/2010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571DCF-162F-476A-83D4-24042C6DEE3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DFA2B4-AF34-4895-B2DF-9AEB06E68596}" type="datetimeFigureOut">
              <a:rPr lang="en-US" smtClean="0"/>
              <a:pPr/>
              <a:t>5/24/2010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571DCF-162F-476A-83D4-24042C6DEE3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DFA2B4-AF34-4895-B2DF-9AEB06E68596}" type="datetimeFigureOut">
              <a:rPr lang="en-US" smtClean="0"/>
              <a:pPr/>
              <a:t>5/24/2010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571DCF-162F-476A-83D4-24042C6DEE3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DFA2B4-AF34-4895-B2DF-9AEB06E68596}" type="datetimeFigureOut">
              <a:rPr lang="en-US" smtClean="0"/>
              <a:pPr/>
              <a:t>5/24/2010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571DCF-162F-476A-83D4-24042C6DEE3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DFA2B4-AF34-4895-B2DF-9AEB06E68596}" type="datetimeFigureOut">
              <a:rPr lang="en-US" smtClean="0"/>
              <a:pPr/>
              <a:t>5/24/2010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571DCF-162F-476A-83D4-24042C6DEE3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DFA2B4-AF34-4895-B2DF-9AEB06E68596}" type="datetimeFigureOut">
              <a:rPr lang="en-US" smtClean="0"/>
              <a:pPr/>
              <a:t>5/24/2010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571DCF-162F-476A-83D4-24042C6DEE37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://hwachongbiology.wikispaces.com/IT+HOME+Learning+survey" TargetMode="External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jpeg"/><Relationship Id="rId4" Type="http://schemas.openxmlformats.org/officeDocument/2006/relationships/hyperlink" Target="http://www.malepregnancy.com/" TargetMode="Externa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image" Target="../media/image6.gif"/><Relationship Id="rId7" Type="http://schemas.openxmlformats.org/officeDocument/2006/relationships/hyperlink" Target="http://www.biotopics.co.uk/human2/reprsy.html" TargetMode="Externa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7.jpeg"/><Relationship Id="rId5" Type="http://schemas.openxmlformats.org/officeDocument/2006/relationships/hyperlink" Target="2.%09http:/users.rcn.com/jkimball.ma.ultranet/BiologyPages/S/Sexual_Reproduction.html" TargetMode="External"/><Relationship Id="rId4" Type="http://schemas.openxmlformats.org/officeDocument/2006/relationships/slide" Target="slide5.xml"/><Relationship Id="rId9" Type="http://schemas.openxmlformats.org/officeDocument/2006/relationships/oleObject" Target="../embeddings/Microsoft_Office_Word_97_-_2003_Document1.doc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3" Type="http://schemas.openxmlformats.org/officeDocument/2006/relationships/slide" Target="slide6.xml"/><Relationship Id="rId7" Type="http://schemas.openxmlformats.org/officeDocument/2006/relationships/hyperlink" Target="http://library.thinkquest.org/C005559/" TargetMode="External"/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gif"/><Relationship Id="rId5" Type="http://schemas.openxmlformats.org/officeDocument/2006/relationships/hyperlink" Target="http://www.biology-online.org/7/1_fertilisation.htm" TargetMode="External"/><Relationship Id="rId10" Type="http://schemas.openxmlformats.org/officeDocument/2006/relationships/image" Target="../media/image12.jpeg"/><Relationship Id="rId4" Type="http://schemas.openxmlformats.org/officeDocument/2006/relationships/slide" Target="slide4.xml"/><Relationship Id="rId9" Type="http://schemas.openxmlformats.org/officeDocument/2006/relationships/hyperlink" Target="http://www.pregnancy.com/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5" Type="http://schemas.openxmlformats.org/officeDocument/2006/relationships/hyperlink" Target="http://hwachongbiology.wikispaces.com/message/list/home" TargetMode="External"/><Relationship Id="rId4" Type="http://schemas.openxmlformats.org/officeDocument/2006/relationships/slide" Target="slide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6" Type="http://schemas.openxmlformats.org/officeDocument/2006/relationships/package" Target="../embeddings/Microsoft_Office_Word_Document1.docx"/><Relationship Id="rId5" Type="http://schemas.openxmlformats.org/officeDocument/2006/relationships/slide" Target="slide7.xml"/><Relationship Id="rId4" Type="http://schemas.openxmlformats.org/officeDocument/2006/relationships/slide" Target="slide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5" Type="http://schemas.openxmlformats.org/officeDocument/2006/relationships/slide" Target="slide7.xml"/><Relationship Id="rId4" Type="http://schemas.openxmlformats.org/officeDocument/2006/relationships/slide" Target="slide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hyperlink" Target="http://www.youtube.com/watch?v=Xath6kOf0NE&amp;feature=fvsr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mocamobile.org/blog/wp-content/uploads/2009/06/pregnancy-ultrasound-28-weeks.jpg"/>
          <p:cNvPicPr>
            <a:picLocks noChangeAspect="1" noChangeArrowheads="1"/>
          </p:cNvPicPr>
          <p:nvPr/>
        </p:nvPicPr>
        <p:blipFill>
          <a:blip r:embed="rId2"/>
          <a:srcRect l="8000" t="17666" r="8000" b="9148"/>
          <a:stretch>
            <a:fillRect/>
          </a:stretch>
        </p:blipFill>
        <p:spPr bwMode="auto">
          <a:xfrm>
            <a:off x="0" y="0"/>
            <a:ext cx="9159766" cy="6858000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76400"/>
            <a:ext cx="7772400" cy="1470025"/>
          </a:xfrm>
        </p:spPr>
        <p:txBody>
          <a:bodyPr/>
          <a:lstStyle/>
          <a:p>
            <a:r>
              <a:rPr lang="en-US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Pregnancy</a:t>
            </a:r>
            <a:endParaRPr lang="en-US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8305800" y="0"/>
            <a:ext cx="838200" cy="9906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838200" cy="9906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ight Arrow 8">
            <a:hlinkClick r:id="rId3" action="ppaction://hlinksldjump"/>
          </p:cNvPr>
          <p:cNvSpPr/>
          <p:nvPr/>
        </p:nvSpPr>
        <p:spPr>
          <a:xfrm>
            <a:off x="7086600" y="5791200"/>
            <a:ext cx="1981200" cy="990600"/>
          </a:xfrm>
          <a:prstGeom prst="rightArrow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Subtitle 2"/>
          <p:cNvSpPr txBox="1">
            <a:spLocks/>
          </p:cNvSpPr>
          <p:nvPr/>
        </p:nvSpPr>
        <p:spPr>
          <a:xfrm>
            <a:off x="1524000" y="5029200"/>
            <a:ext cx="6400800" cy="1752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IT Home Learning Assignment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781800" y="6096000"/>
            <a:ext cx="2057400" cy="381000"/>
          </a:xfrm>
        </p:spPr>
        <p:txBody>
          <a:bodyPr>
            <a:normAutofit/>
          </a:bodyPr>
          <a:lstStyle/>
          <a:p>
            <a:r>
              <a:rPr lang="en-US" sz="16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Click to begin</a:t>
            </a:r>
            <a:endParaRPr lang="en-US" sz="16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http://t3.gstatic.com/images?q=tbn:ZgzH2bTyoH20WM::c.universalscraps.com/files/en/thank.you/thank_you_068.jpg&amp;t=1&amp;h=189&amp;w=267&amp;usg=__GGuIs8h3XCOZa7Hs8NWx_bp82eI="/>
          <p:cNvPicPr>
            <a:picLocks noChangeAspect="1" noChangeArrowheads="1"/>
          </p:cNvPicPr>
          <p:nvPr/>
        </p:nvPicPr>
        <p:blipFill>
          <a:blip r:embed="rId2">
            <a:lum bright="10000"/>
          </a:blip>
          <a:srcRect/>
          <a:stretch>
            <a:fillRect/>
          </a:stretch>
        </p:blipFill>
        <p:spPr bwMode="auto">
          <a:xfrm>
            <a:off x="4876800" y="533400"/>
            <a:ext cx="3971925" cy="2809876"/>
          </a:xfrm>
          <a:prstGeom prst="rect">
            <a:avLst/>
          </a:prstGeom>
          <a:noFill/>
        </p:spPr>
      </p:pic>
      <p:sp>
        <p:nvSpPr>
          <p:cNvPr id="2" name="Subtitle 2"/>
          <p:cNvSpPr txBox="1">
            <a:spLocks/>
          </p:cNvSpPr>
          <p:nvPr/>
        </p:nvSpPr>
        <p:spPr>
          <a:xfrm>
            <a:off x="457200" y="609600"/>
            <a:ext cx="6096000" cy="2667000"/>
          </a:xfrm>
          <a:prstGeom prst="rect">
            <a:avLst/>
          </a:prstGeom>
        </p:spPr>
        <p:txBody>
          <a:bodyPr>
            <a:noAutofit/>
          </a:bodyPr>
          <a:lstStyle/>
          <a:p>
            <a:pPr marL="342900" marR="0" lvl="0" indent="-34290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SURVEY</a:t>
            </a:r>
            <a:endParaRPr lang="en-US" sz="28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342900" marR="0" lvl="0" indent="-34290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lang="en-US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en-US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Before you end, </a:t>
            </a:r>
            <a:r>
              <a:rPr lang="en-US" sz="2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pls</a:t>
            </a:r>
            <a:r>
              <a:rPr lang="en-US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provide some feedback about your learning experiences?</a:t>
            </a:r>
          </a:p>
          <a:p>
            <a:endParaRPr lang="en-US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en-US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[Press Esc to exit.]</a:t>
            </a:r>
            <a:endParaRPr lang="en-US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1507" name="Picture 3">
            <a:hlinkClick r:id="rId3"/>
          </p:cNvPr>
          <p:cNvPicPr>
            <a:picLocks noChangeAspect="1" noChangeArrowheads="1"/>
          </p:cNvPicPr>
          <p:nvPr/>
        </p:nvPicPr>
        <p:blipFill>
          <a:blip r:embed="rId4"/>
          <a:srcRect l="8125" t="20000" r="38750" b="33000"/>
          <a:stretch>
            <a:fillRect/>
          </a:stretch>
        </p:blipFill>
        <p:spPr bwMode="auto">
          <a:xfrm>
            <a:off x="3429000" y="3352800"/>
            <a:ext cx="5374532" cy="297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/>
          <p:nvPr/>
        </p:nvPicPr>
        <p:blipFill>
          <a:blip r:embed="rId2"/>
          <a:srcRect t="18974" r="40064" b="12308"/>
          <a:stretch>
            <a:fillRect/>
          </a:stretch>
        </p:blipFill>
        <p:spPr bwMode="auto">
          <a:xfrm>
            <a:off x="0" y="0"/>
            <a:ext cx="9448800" cy="502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1371600" y="1524000"/>
            <a:ext cx="7772400" cy="3733800"/>
          </a:xfrm>
          <a:prstGeom prst="rect">
            <a:avLst/>
          </a:prstGeom>
          <a:solidFill>
            <a:schemeClr val="bg1"/>
          </a:solidFill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4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4</a:t>
            </a:r>
            <a:r>
              <a:rPr kumimoji="0" 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months of Paid leave!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44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+mj-ea"/>
              <a:cs typeface="+mj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Stay Home!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Get Paid!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  <a:p>
            <a:pPr algn="ctr">
              <a:spcBef>
                <a:spcPct val="0"/>
              </a:spcBef>
            </a:pPr>
            <a:r>
              <a:rPr lang="en-US" sz="44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</a:t>
            </a:r>
            <a:r>
              <a:rPr lang="en-US" sz="44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ould you like to get pregnant??</a:t>
            </a:r>
            <a:endParaRPr lang="en-US" sz="44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32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+mj-ea"/>
              <a:cs typeface="+mj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Right Arrow 5">
            <a:hlinkClick r:id="rId3" action="ppaction://hlinksldjump"/>
          </p:cNvPr>
          <p:cNvSpPr/>
          <p:nvPr/>
        </p:nvSpPr>
        <p:spPr>
          <a:xfrm>
            <a:off x="7086600" y="5791200"/>
            <a:ext cx="1981200" cy="990600"/>
          </a:xfrm>
          <a:prstGeom prst="rightArrow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Subtitle 2"/>
          <p:cNvSpPr txBox="1">
            <a:spLocks/>
          </p:cNvSpPr>
          <p:nvPr/>
        </p:nvSpPr>
        <p:spPr>
          <a:xfrm>
            <a:off x="6934200" y="6096000"/>
            <a:ext cx="2057400" cy="38100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Click to continue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/>
          <p:nvPr/>
        </p:nvPicPr>
        <p:blipFill>
          <a:blip r:embed="rId2"/>
          <a:srcRect l="37821" t="23479" r="37642" b="23846"/>
          <a:stretch>
            <a:fillRect/>
          </a:stretch>
        </p:blipFill>
        <p:spPr bwMode="auto">
          <a:xfrm>
            <a:off x="0" y="0"/>
            <a:ext cx="42672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itle 1"/>
          <p:cNvSpPr txBox="1">
            <a:spLocks/>
          </p:cNvSpPr>
          <p:nvPr/>
        </p:nvSpPr>
        <p:spPr>
          <a:xfrm>
            <a:off x="4343400" y="609600"/>
            <a:ext cx="4800600" cy="3733800"/>
          </a:xfrm>
          <a:prstGeom prst="rect">
            <a:avLst/>
          </a:prstGeom>
          <a:solidFill>
            <a:schemeClr val="bg1"/>
          </a:solidFill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4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Procreation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4400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+mj-ea"/>
              <a:cs typeface="+mj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4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NOW the men can do it too!</a:t>
            </a:r>
            <a:endParaRPr lang="en-US" sz="44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32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+mj-ea"/>
              <a:cs typeface="+mj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5" name="Right Arrow 4">
            <a:hlinkClick r:id="rId3" action="ppaction://hlinksldjump"/>
          </p:cNvPr>
          <p:cNvSpPr/>
          <p:nvPr/>
        </p:nvSpPr>
        <p:spPr>
          <a:xfrm>
            <a:off x="7086600" y="5791200"/>
            <a:ext cx="1981200" cy="990600"/>
          </a:xfrm>
          <a:prstGeom prst="rightArrow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ubtitle 2"/>
          <p:cNvSpPr txBox="1">
            <a:spLocks/>
          </p:cNvSpPr>
          <p:nvPr/>
        </p:nvSpPr>
        <p:spPr>
          <a:xfrm>
            <a:off x="6934200" y="6096000"/>
            <a:ext cx="2057400" cy="38100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Click to continue</a:t>
            </a:r>
          </a:p>
        </p:txBody>
      </p:sp>
      <p:pic>
        <p:nvPicPr>
          <p:cNvPr id="15362" name="Picture 2" descr="http://t0.gstatic.com/images?q=tbn:ggykr5HEBlewMM::dclips.fundraw.com/zobo500dir/magnificator.jpg&amp;t=1&amp;h=231&amp;w=218&amp;usg=__lEwPhPQrsVDRE1gaZhR9HZjLO34=">
            <a:hlinkClick r:id="rId4"/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648200" y="3886200"/>
            <a:ext cx="1150902" cy="1223400"/>
          </a:xfrm>
          <a:prstGeom prst="rect">
            <a:avLst/>
          </a:prstGeom>
          <a:noFill/>
        </p:spPr>
      </p:pic>
      <p:sp>
        <p:nvSpPr>
          <p:cNvPr id="8" name="Subtitle 2"/>
          <p:cNvSpPr txBox="1">
            <a:spLocks/>
          </p:cNvSpPr>
          <p:nvPr/>
        </p:nvSpPr>
        <p:spPr>
          <a:xfrm>
            <a:off x="5562600" y="4114800"/>
            <a:ext cx="2057400" cy="38100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Click to find</a:t>
            </a:r>
            <a:r>
              <a:rPr kumimoji="0" lang="en-US" sz="16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 out more</a:t>
            </a:r>
            <a:endParaRPr kumimoji="0" lang="en-US" sz="1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http://i246.photobucket.com/albums/gg101/katrinamwright/pregnancy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505450" y="3724274"/>
            <a:ext cx="3638550" cy="3133726"/>
          </a:xfrm>
          <a:prstGeom prst="rect">
            <a:avLst/>
          </a:prstGeom>
          <a:noFill/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533400" y="457200"/>
            <a:ext cx="8229600" cy="1470025"/>
          </a:xfrm>
          <a:prstGeom prst="rect">
            <a:avLst/>
          </a:prstGeom>
        </p:spPr>
        <p:txBody>
          <a:bodyPr/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1200" cap="none" spc="0" normalizeH="0" baseline="0" noProof="0" dirty="0" smtClean="0">
                <a:ln>
                  <a:noFill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Pregnancy </a:t>
            </a:r>
            <a:r>
              <a:rPr kumimoji="0" lang="en-US" sz="1600" b="0" i="0" u="none" strike="noStrike" kern="1200" cap="none" spc="0" normalizeH="0" baseline="0" noProof="0" dirty="0" smtClean="0">
                <a:ln>
                  <a:noFill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is a time incredible change in the human body.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+mj-ea"/>
              <a:cs typeface="+mj-cs"/>
            </a:endParaRP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READ</a:t>
            </a: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the following resources  to help you get started</a:t>
            </a:r>
            <a:r>
              <a:rPr kumimoji="0" lang="en-US" sz="2800" b="0" i="0" u="none" strike="noStrike" kern="1200" cap="none" spc="0" normalizeH="0" noProof="0" dirty="0" smtClean="0">
                <a:ln>
                  <a:noFill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.</a:t>
            </a: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</a:t>
            </a:r>
          </a:p>
        </p:txBody>
      </p:sp>
      <p:sp>
        <p:nvSpPr>
          <p:cNvPr id="6" name="Right Arrow 5">
            <a:hlinkClick r:id="rId4" action="ppaction://hlinksldjump"/>
          </p:cNvPr>
          <p:cNvSpPr/>
          <p:nvPr/>
        </p:nvSpPr>
        <p:spPr>
          <a:xfrm>
            <a:off x="6934200" y="2743200"/>
            <a:ext cx="1981200" cy="990600"/>
          </a:xfrm>
          <a:prstGeom prst="rightArrow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Subtitle 2"/>
          <p:cNvSpPr txBox="1">
            <a:spLocks/>
          </p:cNvSpPr>
          <p:nvPr/>
        </p:nvSpPr>
        <p:spPr>
          <a:xfrm>
            <a:off x="6781800" y="3048000"/>
            <a:ext cx="2057400" cy="38100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Click to continue</a:t>
            </a:r>
          </a:p>
        </p:txBody>
      </p:sp>
      <p:pic>
        <p:nvPicPr>
          <p:cNvPr id="8" name="Picture 7" descr="book_5.jpg">
            <a:hlinkClick r:id="rId5"/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85800" y="1905000"/>
            <a:ext cx="2286000" cy="2000250"/>
          </a:xfrm>
          <a:prstGeom prst="rect">
            <a:avLst/>
          </a:prstGeom>
        </p:spPr>
      </p:pic>
      <p:sp>
        <p:nvSpPr>
          <p:cNvPr id="9" name="Subtitle 2"/>
          <p:cNvSpPr txBox="1">
            <a:spLocks/>
          </p:cNvSpPr>
          <p:nvPr/>
        </p:nvSpPr>
        <p:spPr>
          <a:xfrm>
            <a:off x="762000" y="6019800"/>
            <a:ext cx="4038600" cy="53340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</a:t>
            </a:r>
            <a:r>
              <a:rPr kumimoji="0" lang="en-US" sz="16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verview</a:t>
            </a:r>
            <a:r>
              <a:rPr kumimoji="0" 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  of Human Reproduction </a:t>
            </a:r>
            <a:r>
              <a:rPr kumimoji="0" lang="en-US" sz="16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 </a:t>
            </a:r>
            <a:endParaRPr kumimoji="0" lang="en-US" sz="1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0" name="Picture 9" descr="book_2.jpg">
            <a:hlinkClick r:id="rId7"/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505200" y="1828800"/>
            <a:ext cx="2143125" cy="2143125"/>
          </a:xfrm>
          <a:prstGeom prst="rect">
            <a:avLst/>
          </a:prstGeom>
        </p:spPr>
      </p:pic>
      <p:graphicFrame>
        <p:nvGraphicFramePr>
          <p:cNvPr id="12" name="Object 11"/>
          <p:cNvGraphicFramePr>
            <a:graphicFrameLocks noChangeAspect="1"/>
          </p:cNvGraphicFramePr>
          <p:nvPr/>
        </p:nvGraphicFramePr>
        <p:xfrm>
          <a:off x="1143000" y="4343400"/>
          <a:ext cx="2971800" cy="1547813"/>
        </p:xfrm>
        <a:graphic>
          <a:graphicData uri="http://schemas.openxmlformats.org/presentationml/2006/ole">
            <p:oleObj spid="_x0000_s4098" name="Document" showAsIcon="1" r:id="rId9" imgW="914400" imgH="714240" progId="Word.Documen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http://freecodesource.com/myspace-graphics/images_db/178/200AM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22801" y="4267200"/>
            <a:ext cx="3897399" cy="2590800"/>
          </a:xfrm>
          <a:prstGeom prst="rect">
            <a:avLst/>
          </a:prstGeom>
          <a:noFill/>
        </p:spPr>
      </p:pic>
      <p:sp>
        <p:nvSpPr>
          <p:cNvPr id="4" name="Right Arrow 3">
            <a:hlinkClick r:id="rId3" action="ppaction://hlinksldjump"/>
          </p:cNvPr>
          <p:cNvSpPr/>
          <p:nvPr/>
        </p:nvSpPr>
        <p:spPr>
          <a:xfrm>
            <a:off x="6934200" y="1524000"/>
            <a:ext cx="1981200" cy="990600"/>
          </a:xfrm>
          <a:prstGeom prst="rightArrow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Subtitle 2"/>
          <p:cNvSpPr txBox="1">
            <a:spLocks/>
          </p:cNvSpPr>
          <p:nvPr/>
        </p:nvSpPr>
        <p:spPr>
          <a:xfrm>
            <a:off x="6781800" y="1828800"/>
            <a:ext cx="2057400" cy="38100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Click to continue</a:t>
            </a:r>
          </a:p>
        </p:txBody>
      </p:sp>
      <p:sp>
        <p:nvSpPr>
          <p:cNvPr id="6" name="Right Arrow 5">
            <a:hlinkClick r:id="rId4" action="ppaction://hlinksldjump"/>
          </p:cNvPr>
          <p:cNvSpPr/>
          <p:nvPr/>
        </p:nvSpPr>
        <p:spPr>
          <a:xfrm rot="10800000">
            <a:off x="6858000" y="2743200"/>
            <a:ext cx="1981200" cy="990600"/>
          </a:xfrm>
          <a:prstGeom prst="rightArrow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Subtitle 2"/>
          <p:cNvSpPr txBox="1">
            <a:spLocks/>
          </p:cNvSpPr>
          <p:nvPr/>
        </p:nvSpPr>
        <p:spPr>
          <a:xfrm>
            <a:off x="6934200" y="3048000"/>
            <a:ext cx="2057400" cy="38100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Back</a:t>
            </a:r>
          </a:p>
        </p:txBody>
      </p:sp>
      <p:pic>
        <p:nvPicPr>
          <p:cNvPr id="8" name="Picture 7" descr="books_6.gif">
            <a:hlinkClick r:id="rId5"/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81000" y="762000"/>
            <a:ext cx="2593194" cy="1981200"/>
          </a:xfrm>
          <a:prstGeom prst="rect">
            <a:avLst/>
          </a:prstGeom>
        </p:spPr>
      </p:pic>
      <p:sp>
        <p:nvSpPr>
          <p:cNvPr id="9" name="Subtitle 2"/>
          <p:cNvSpPr txBox="1">
            <a:spLocks/>
          </p:cNvSpPr>
          <p:nvPr/>
        </p:nvSpPr>
        <p:spPr>
          <a:xfrm>
            <a:off x="762000" y="2743200"/>
            <a:ext cx="5486400" cy="53340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General Information from Conception to Delivery</a:t>
            </a:r>
            <a:endParaRPr kumimoji="0" lang="en-US" sz="1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0" name="Picture 9" descr="book_4.jpg">
            <a:hlinkClick r:id="rId7"/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581400" y="381000"/>
            <a:ext cx="2143125" cy="2362200"/>
          </a:xfrm>
          <a:prstGeom prst="rect">
            <a:avLst/>
          </a:prstGeom>
        </p:spPr>
      </p:pic>
      <p:pic>
        <p:nvPicPr>
          <p:cNvPr id="11" name="Picture 10" descr="book_3.jpg">
            <a:hlinkClick r:id="rId9"/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57200" y="3429000"/>
            <a:ext cx="1886712" cy="2084832"/>
          </a:xfrm>
          <a:prstGeom prst="rect">
            <a:avLst/>
          </a:prstGeom>
        </p:spPr>
      </p:pic>
      <p:sp>
        <p:nvSpPr>
          <p:cNvPr id="12" name="Subtitle 2"/>
          <p:cNvSpPr txBox="1">
            <a:spLocks/>
          </p:cNvSpPr>
          <p:nvPr/>
        </p:nvSpPr>
        <p:spPr>
          <a:xfrm>
            <a:off x="838200" y="5029200"/>
            <a:ext cx="5486400" cy="53340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General Information about Pregnancy</a:t>
            </a:r>
            <a:endParaRPr kumimoji="0" lang="en-US" sz="1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http://i.baby-gaga.com/crtn/c22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629400" y="3819524"/>
            <a:ext cx="2352675" cy="3038476"/>
          </a:xfrm>
          <a:prstGeom prst="rect">
            <a:avLst/>
          </a:prstGeom>
          <a:noFill/>
        </p:spPr>
      </p:pic>
      <p:sp>
        <p:nvSpPr>
          <p:cNvPr id="3" name="Right Arrow 2">
            <a:hlinkClick r:id="rId3" action="ppaction://hlinksldjump"/>
          </p:cNvPr>
          <p:cNvSpPr/>
          <p:nvPr/>
        </p:nvSpPr>
        <p:spPr>
          <a:xfrm>
            <a:off x="6934200" y="1524000"/>
            <a:ext cx="1981200" cy="990600"/>
          </a:xfrm>
          <a:prstGeom prst="rightArrow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Subtitle 2"/>
          <p:cNvSpPr txBox="1">
            <a:spLocks/>
          </p:cNvSpPr>
          <p:nvPr/>
        </p:nvSpPr>
        <p:spPr>
          <a:xfrm>
            <a:off x="6781800" y="1828800"/>
            <a:ext cx="2057400" cy="38100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Click to continue</a:t>
            </a:r>
          </a:p>
        </p:txBody>
      </p:sp>
      <p:sp>
        <p:nvSpPr>
          <p:cNvPr id="5" name="Right Arrow 4">
            <a:hlinkClick r:id="rId4" action="ppaction://hlinksldjump"/>
          </p:cNvPr>
          <p:cNvSpPr/>
          <p:nvPr/>
        </p:nvSpPr>
        <p:spPr>
          <a:xfrm rot="10800000">
            <a:off x="6858000" y="2743200"/>
            <a:ext cx="1981200" cy="990600"/>
          </a:xfrm>
          <a:prstGeom prst="rightArrow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ubtitle 2"/>
          <p:cNvSpPr txBox="1">
            <a:spLocks/>
          </p:cNvSpPr>
          <p:nvPr/>
        </p:nvSpPr>
        <p:spPr>
          <a:xfrm>
            <a:off x="6934200" y="3048000"/>
            <a:ext cx="2057400" cy="38100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Back</a:t>
            </a:r>
          </a:p>
        </p:txBody>
      </p:sp>
      <p:sp>
        <p:nvSpPr>
          <p:cNvPr id="8" name="Subtitle 2"/>
          <p:cNvSpPr txBox="1">
            <a:spLocks/>
          </p:cNvSpPr>
          <p:nvPr/>
        </p:nvSpPr>
        <p:spPr>
          <a:xfrm>
            <a:off x="457200" y="609600"/>
            <a:ext cx="6096000" cy="2667000"/>
          </a:xfrm>
          <a:prstGeom prst="rect">
            <a:avLst/>
          </a:prstGeom>
        </p:spPr>
        <p:txBody>
          <a:bodyPr>
            <a:noAutofit/>
          </a:bodyPr>
          <a:lstStyle/>
          <a:p>
            <a:pPr marL="342900" marR="0" lvl="0" indent="-34290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REFLECT</a:t>
            </a:r>
            <a:r>
              <a:rPr lang="en-US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</a:p>
          <a:p>
            <a:pPr marL="342900" marR="0" lvl="0" indent="-34290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lang="en-US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en-US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Do you think you think male pregnancy is a good thing? What are the pros and cons? </a:t>
            </a:r>
            <a:endParaRPr lang="en-US" sz="28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en-US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Participate </a:t>
            </a:r>
            <a:r>
              <a:rPr lang="en-US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 the discussion forum </a:t>
            </a:r>
            <a:r>
              <a:rPr lang="en-US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on WIKISPACES (Individual </a:t>
            </a:r>
            <a:r>
              <a:rPr lang="en-US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work).</a:t>
            </a:r>
          </a:p>
        </p:txBody>
      </p:sp>
      <p:pic>
        <p:nvPicPr>
          <p:cNvPr id="2049" name="Picture 1">
            <a:hlinkClick r:id="rId5"/>
          </p:cNvPr>
          <p:cNvPicPr>
            <a:picLocks noChangeAspect="1" noChangeArrowheads="1"/>
          </p:cNvPicPr>
          <p:nvPr/>
        </p:nvPicPr>
        <p:blipFill>
          <a:blip r:embed="rId6"/>
          <a:srcRect l="8125" t="19000" r="40591" b="37352"/>
          <a:stretch>
            <a:fillRect/>
          </a:stretch>
        </p:blipFill>
        <p:spPr bwMode="auto">
          <a:xfrm>
            <a:off x="609600" y="3962400"/>
            <a:ext cx="4343400" cy="23104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 descr="http://t2.gstatic.com/images?q=tbn:f43SjHGNFKXJKM::school.discoveryeducation.com/clipart/images/thinkingcapwhoa.gif&amp;t=1&amp;h=244&amp;w=207&amp;usg=__rrvW2ZJ-zOjKHKLlkU88jfSV0kY=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876925" y="3000375"/>
            <a:ext cx="3267075" cy="3857625"/>
          </a:xfrm>
          <a:prstGeom prst="rect">
            <a:avLst/>
          </a:prstGeom>
          <a:noFill/>
        </p:spPr>
      </p:pic>
      <p:sp>
        <p:nvSpPr>
          <p:cNvPr id="2" name="Rectangle 1"/>
          <p:cNvSpPr/>
          <p:nvPr/>
        </p:nvSpPr>
        <p:spPr>
          <a:xfrm>
            <a:off x="228600" y="457200"/>
            <a:ext cx="6553200" cy="35763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spcBef>
                <a:spcPct val="20000"/>
              </a:spcBef>
              <a:defRPr/>
            </a:pPr>
            <a:r>
              <a:rPr lang="en-US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DO</a:t>
            </a:r>
            <a:endParaRPr lang="en-US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 marL="342900" lvl="0" indent="-342900">
              <a:spcBef>
                <a:spcPct val="20000"/>
              </a:spcBef>
              <a:defRPr/>
            </a:pPr>
            <a:endParaRPr lang="en-US" sz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r>
              <a:rPr lang="en-US" sz="2800" dirty="0"/>
              <a:t>What are the technical </a:t>
            </a:r>
            <a:r>
              <a:rPr lang="en-US" sz="2800" dirty="0" smtClean="0"/>
              <a:t>and biological issues </a:t>
            </a:r>
            <a:r>
              <a:rPr lang="en-US" sz="2800" dirty="0"/>
              <a:t>that need to be resolved before male pregnancy is </a:t>
            </a:r>
            <a:r>
              <a:rPr lang="en-US" sz="2800" dirty="0" smtClean="0"/>
              <a:t>possible?</a:t>
            </a:r>
          </a:p>
          <a:p>
            <a:r>
              <a:rPr lang="en-US" sz="2800" dirty="0" smtClean="0"/>
              <a:t>Discuss </a:t>
            </a:r>
            <a:r>
              <a:rPr lang="en-US" sz="2800" dirty="0"/>
              <a:t>this amongst your group members and complete the </a:t>
            </a:r>
            <a:r>
              <a:rPr lang="en-US" sz="2800" dirty="0" smtClean="0"/>
              <a:t>table </a:t>
            </a:r>
          </a:p>
          <a:p>
            <a:endParaRPr lang="en-US" sz="2800" dirty="0" smtClean="0"/>
          </a:p>
          <a:p>
            <a:r>
              <a:rPr lang="en-US" sz="1600" dirty="0" smtClean="0">
                <a:solidFill>
                  <a:srgbClr val="FF0000"/>
                </a:solidFill>
              </a:rPr>
              <a:t>(</a:t>
            </a:r>
            <a:r>
              <a:rPr lang="en-US" sz="1600" dirty="0" err="1" smtClean="0">
                <a:solidFill>
                  <a:srgbClr val="FF0000"/>
                </a:solidFill>
              </a:rPr>
              <a:t>Pls</a:t>
            </a:r>
            <a:r>
              <a:rPr lang="en-US" sz="1600" dirty="0" smtClean="0">
                <a:solidFill>
                  <a:srgbClr val="FF0000"/>
                </a:solidFill>
              </a:rPr>
              <a:t> share at least 6 ideas in your table).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3" name="Right Arrow 2">
            <a:hlinkClick r:id="rId4" action="ppaction://hlinksldjump"/>
          </p:cNvPr>
          <p:cNvSpPr/>
          <p:nvPr/>
        </p:nvSpPr>
        <p:spPr>
          <a:xfrm>
            <a:off x="6934200" y="914400"/>
            <a:ext cx="1981200" cy="990600"/>
          </a:xfrm>
          <a:prstGeom prst="rightArrow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Subtitle 2"/>
          <p:cNvSpPr txBox="1">
            <a:spLocks/>
          </p:cNvSpPr>
          <p:nvPr/>
        </p:nvSpPr>
        <p:spPr>
          <a:xfrm>
            <a:off x="6781800" y="1219200"/>
            <a:ext cx="2057400" cy="38100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Click to continue</a:t>
            </a:r>
          </a:p>
        </p:txBody>
      </p:sp>
      <p:sp>
        <p:nvSpPr>
          <p:cNvPr id="5" name="Right Arrow 4">
            <a:hlinkClick r:id="rId5" action="ppaction://hlinksldjump"/>
          </p:cNvPr>
          <p:cNvSpPr/>
          <p:nvPr/>
        </p:nvSpPr>
        <p:spPr>
          <a:xfrm rot="10800000">
            <a:off x="6858000" y="2133600"/>
            <a:ext cx="1981200" cy="990600"/>
          </a:xfrm>
          <a:prstGeom prst="rightArrow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ubtitle 2"/>
          <p:cNvSpPr txBox="1">
            <a:spLocks/>
          </p:cNvSpPr>
          <p:nvPr/>
        </p:nvSpPr>
        <p:spPr>
          <a:xfrm>
            <a:off x="6934200" y="2438400"/>
            <a:ext cx="2057400" cy="38100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Back</a:t>
            </a:r>
          </a:p>
        </p:txBody>
      </p:sp>
      <p:graphicFrame>
        <p:nvGraphicFramePr>
          <p:cNvPr id="8" name="Object 7"/>
          <p:cNvGraphicFramePr>
            <a:graphicFrameLocks noChangeAspect="1"/>
          </p:cNvGraphicFramePr>
          <p:nvPr/>
        </p:nvGraphicFramePr>
        <p:xfrm>
          <a:off x="304800" y="4191000"/>
          <a:ext cx="1472186" cy="1150145"/>
        </p:xfrm>
        <a:graphic>
          <a:graphicData uri="http://schemas.openxmlformats.org/presentationml/2006/ole">
            <p:oleObj spid="_x0000_s1026" name="Document" showAsIcon="1" r:id="rId6" imgW="914400" imgH="71424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2"/>
          <a:srcRect l="8125" t="15000" r="40496" b="44000"/>
          <a:stretch>
            <a:fillRect/>
          </a:stretch>
        </p:blipFill>
        <p:spPr bwMode="auto">
          <a:xfrm>
            <a:off x="533400" y="4081948"/>
            <a:ext cx="4191000" cy="20902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482" name="Picture 2" descr="http://1.bp.blogspot.com/_sy9gSa20d_0/SrnTNq7XpRI/AAAAAAAACOg/Sw4zrr21-rA/s400/cartoon14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248400" y="3657600"/>
            <a:ext cx="2786063" cy="3200400"/>
          </a:xfrm>
          <a:prstGeom prst="rect">
            <a:avLst/>
          </a:prstGeom>
          <a:noFill/>
        </p:spPr>
      </p:pic>
      <p:sp>
        <p:nvSpPr>
          <p:cNvPr id="4" name="Rectangle 3"/>
          <p:cNvSpPr/>
          <p:nvPr/>
        </p:nvSpPr>
        <p:spPr>
          <a:xfrm>
            <a:off x="152400" y="228600"/>
            <a:ext cx="6477000" cy="38225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spcBef>
                <a:spcPct val="20000"/>
              </a:spcBef>
              <a:defRPr/>
            </a:pPr>
            <a:r>
              <a:rPr lang="en-US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DISPLAY</a:t>
            </a:r>
            <a:endParaRPr lang="en-US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 marL="342900" lvl="0" indent="-342900">
              <a:spcBef>
                <a:spcPct val="20000"/>
              </a:spcBef>
              <a:defRPr/>
            </a:pPr>
            <a:endParaRPr lang="en-US" sz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r>
              <a:rPr lang="en-US" sz="2800" dirty="0" smtClean="0"/>
              <a:t>Name your document in the following format: </a:t>
            </a:r>
          </a:p>
          <a:p>
            <a:r>
              <a:rPr lang="en-US" sz="1600" dirty="0" smtClean="0"/>
              <a:t>&lt;nameofmember1&gt;_&lt;</a:t>
            </a:r>
            <a:r>
              <a:rPr lang="en-US" sz="1600" dirty="0" err="1" smtClean="0"/>
              <a:t>nameof</a:t>
            </a:r>
            <a:r>
              <a:rPr lang="en-US" sz="1600" dirty="0" smtClean="0"/>
              <a:t> member2&gt;_&lt;nameofmember3&gt;_4S2.doc</a:t>
            </a:r>
          </a:p>
          <a:p>
            <a:r>
              <a:rPr lang="en-US" sz="2800" dirty="0" smtClean="0"/>
              <a:t>Upload your tables onto WIKISPACES.</a:t>
            </a:r>
          </a:p>
          <a:p>
            <a:endParaRPr lang="en-US" sz="2800" dirty="0" smtClean="0"/>
          </a:p>
          <a:p>
            <a:r>
              <a:rPr lang="en-US" sz="2400" dirty="0" smtClean="0"/>
              <a:t>You may wish to comment on the work done by other groups. </a:t>
            </a:r>
          </a:p>
          <a:p>
            <a:r>
              <a:rPr lang="en-US" sz="2400" dirty="0" err="1" smtClean="0"/>
              <a:t>Pls</a:t>
            </a:r>
            <a:r>
              <a:rPr lang="en-US" sz="2400" dirty="0" smtClean="0"/>
              <a:t> do so directly on the page.</a:t>
            </a:r>
          </a:p>
        </p:txBody>
      </p:sp>
      <p:sp>
        <p:nvSpPr>
          <p:cNvPr id="5" name="Right Arrow 4">
            <a:hlinkClick r:id="rId4" action="ppaction://hlinksldjump"/>
          </p:cNvPr>
          <p:cNvSpPr/>
          <p:nvPr/>
        </p:nvSpPr>
        <p:spPr>
          <a:xfrm>
            <a:off x="6934200" y="1219200"/>
            <a:ext cx="1981200" cy="990600"/>
          </a:xfrm>
          <a:prstGeom prst="rightArrow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ubtitle 2"/>
          <p:cNvSpPr txBox="1">
            <a:spLocks/>
          </p:cNvSpPr>
          <p:nvPr/>
        </p:nvSpPr>
        <p:spPr>
          <a:xfrm>
            <a:off x="6781800" y="1524000"/>
            <a:ext cx="2057400" cy="38100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Click to continue</a:t>
            </a:r>
          </a:p>
        </p:txBody>
      </p:sp>
      <p:sp>
        <p:nvSpPr>
          <p:cNvPr id="7" name="Right Arrow 6">
            <a:hlinkClick r:id="rId5" action="ppaction://hlinksldjump"/>
          </p:cNvPr>
          <p:cNvSpPr/>
          <p:nvPr/>
        </p:nvSpPr>
        <p:spPr>
          <a:xfrm rot="10800000">
            <a:off x="6858000" y="2438400"/>
            <a:ext cx="1981200" cy="990600"/>
          </a:xfrm>
          <a:prstGeom prst="rightArrow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Subtitle 2"/>
          <p:cNvSpPr txBox="1">
            <a:spLocks/>
          </p:cNvSpPr>
          <p:nvPr/>
        </p:nvSpPr>
        <p:spPr>
          <a:xfrm>
            <a:off x="6934200" y="2743200"/>
            <a:ext cx="2057400" cy="38100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Back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mocamobile.org/blog/wp-content/uploads/2009/06/pregnancy-ultrasound-28-weeks.jpg"/>
          <p:cNvPicPr>
            <a:picLocks noChangeAspect="1" noChangeArrowheads="1"/>
          </p:cNvPicPr>
          <p:nvPr/>
        </p:nvPicPr>
        <p:blipFill>
          <a:blip r:embed="rId2"/>
          <a:srcRect l="8000" t="17666" r="8000" b="9148"/>
          <a:stretch>
            <a:fillRect/>
          </a:stretch>
        </p:blipFill>
        <p:spPr bwMode="auto">
          <a:xfrm>
            <a:off x="0" y="0"/>
            <a:ext cx="9159766" cy="6858000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76400"/>
            <a:ext cx="7772400" cy="1470025"/>
          </a:xfrm>
        </p:spPr>
        <p:txBody>
          <a:bodyPr/>
          <a:lstStyle/>
          <a:p>
            <a:r>
              <a:rPr lang="en-US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 END</a:t>
            </a:r>
            <a:endParaRPr lang="en-US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8305800" y="0"/>
            <a:ext cx="838200" cy="9906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838200" cy="9906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ight Arrow 8">
            <a:hlinkClick r:id="rId3" action="ppaction://hlinksldjump"/>
          </p:cNvPr>
          <p:cNvSpPr/>
          <p:nvPr/>
        </p:nvSpPr>
        <p:spPr>
          <a:xfrm>
            <a:off x="7086600" y="5791200"/>
            <a:ext cx="1981200" cy="990600"/>
          </a:xfrm>
          <a:prstGeom prst="rightArrow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Subtitle 2">
            <a:hlinkClick r:id="rId4"/>
          </p:cNvPr>
          <p:cNvSpPr txBox="1">
            <a:spLocks/>
          </p:cNvSpPr>
          <p:nvPr/>
        </p:nvSpPr>
        <p:spPr>
          <a:xfrm>
            <a:off x="762000" y="5029200"/>
            <a:ext cx="8153400" cy="1752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Your “baby” is now ready to face the world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781800" y="6096000"/>
            <a:ext cx="2057400" cy="381000"/>
          </a:xfrm>
        </p:spPr>
        <p:txBody>
          <a:bodyPr>
            <a:normAutofit/>
          </a:bodyPr>
          <a:lstStyle/>
          <a:p>
            <a:r>
              <a:rPr lang="en-US" sz="16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Click to continue</a:t>
            </a:r>
            <a:endParaRPr lang="en-US" sz="16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101</TotalTime>
  <Words>253</Words>
  <Application>Microsoft Office PowerPoint</Application>
  <PresentationFormat>On-screen Show (4:3)</PresentationFormat>
  <Paragraphs>58</Paragraphs>
  <Slides>10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10</vt:i4>
      </vt:variant>
    </vt:vector>
  </HeadingPairs>
  <TitlesOfParts>
    <vt:vector size="13" baseType="lpstr">
      <vt:lpstr>Office Theme</vt:lpstr>
      <vt:lpstr>Document</vt:lpstr>
      <vt:lpstr>Microsoft Office Word 97 - 2003 Document</vt:lpstr>
      <vt:lpstr>Pregnancy</vt:lpstr>
      <vt:lpstr>Slide 2</vt:lpstr>
      <vt:lpstr>Slide 3</vt:lpstr>
      <vt:lpstr>Slide 4</vt:lpstr>
      <vt:lpstr>Slide 5</vt:lpstr>
      <vt:lpstr>Slide 6</vt:lpstr>
      <vt:lpstr>Slide 7</vt:lpstr>
      <vt:lpstr>Slide 8</vt:lpstr>
      <vt:lpstr>The END</vt:lpstr>
      <vt:lpstr>Slide 10</vt:lpstr>
    </vt:vector>
  </TitlesOfParts>
  <Company>Your Company Name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Pregnancy</dc:title>
  <dc:creator>sandra</dc:creator>
  <cp:lastModifiedBy>sandra</cp:lastModifiedBy>
  <cp:revision>6</cp:revision>
  <dcterms:created xsi:type="dcterms:W3CDTF">2010-05-19T13:47:43Z</dcterms:created>
  <dcterms:modified xsi:type="dcterms:W3CDTF">2010-05-24T06:29:05Z</dcterms:modified>
</cp:coreProperties>
</file>